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43" r:id="rId3"/>
    <p:sldId id="377" r:id="rId4"/>
    <p:sldId id="383" r:id="rId5"/>
    <p:sldId id="376" r:id="rId6"/>
    <p:sldId id="340" r:id="rId7"/>
    <p:sldId id="356" r:id="rId8"/>
    <p:sldId id="358" r:id="rId9"/>
    <p:sldId id="380" r:id="rId10"/>
    <p:sldId id="348" r:id="rId11"/>
    <p:sldId id="345" r:id="rId12"/>
    <p:sldId id="384" r:id="rId13"/>
    <p:sldId id="319" r:id="rId14"/>
    <p:sldId id="361" r:id="rId15"/>
    <p:sldId id="347" r:id="rId16"/>
    <p:sldId id="317" r:id="rId17"/>
    <p:sldId id="354" r:id="rId18"/>
    <p:sldId id="268" r:id="rId19"/>
  </p:sldIdLst>
  <p:sldSz cx="9144000" cy="6858000" type="screen4x3"/>
  <p:notesSz cx="7010400" cy="92964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CC3300"/>
    <a:srgbClr val="DDDDDD"/>
    <a:srgbClr val="CCECFF"/>
    <a:srgbClr val="646464"/>
    <a:srgbClr val="FF0000"/>
    <a:srgbClr val="FF0066"/>
    <a:srgbClr val="FF6600"/>
    <a:srgbClr val="00602B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03" autoAdjust="0"/>
    <p:restoredTop sz="99752" autoAdjust="0"/>
  </p:normalViewPr>
  <p:slideViewPr>
    <p:cSldViewPr>
      <p:cViewPr>
        <p:scale>
          <a:sx n="80" d="100"/>
          <a:sy n="80" d="100"/>
        </p:scale>
        <p:origin x="-108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Sheet1!$A$1:$A$12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1657</c:v>
                </c:pt>
                <c:pt idx="1">
                  <c:v>1612</c:v>
                </c:pt>
                <c:pt idx="2">
                  <c:v>1553</c:v>
                </c:pt>
                <c:pt idx="3">
                  <c:v>1456</c:v>
                </c:pt>
                <c:pt idx="4">
                  <c:v>1258</c:v>
                </c:pt>
                <c:pt idx="5">
                  <c:v>1141</c:v>
                </c:pt>
                <c:pt idx="6">
                  <c:v>988</c:v>
                </c:pt>
                <c:pt idx="7">
                  <c:v>879</c:v>
                </c:pt>
                <c:pt idx="8">
                  <c:v>795</c:v>
                </c:pt>
                <c:pt idx="9">
                  <c:v>793</c:v>
                </c:pt>
                <c:pt idx="10">
                  <c:v>807</c:v>
                </c:pt>
                <c:pt idx="11">
                  <c:v>730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599808"/>
        <c:axId val="158650752"/>
      </c:barChart>
      <c:catAx>
        <c:axId val="15859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650752"/>
        <c:crosses val="autoZero"/>
        <c:auto val="1"/>
        <c:lblAlgn val="ctr"/>
        <c:lblOffset val="100"/>
        <c:noMultiLvlLbl val="0"/>
      </c:catAx>
      <c:valAx>
        <c:axId val="15865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59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26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60" y="1"/>
            <a:ext cx="3038604" cy="46526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945548E2-7711-4773-8D86-C9BEA41505F9}" type="datetimeFigureOut">
              <a:rPr lang="el-GR" smtClean="0"/>
              <a:pPr/>
              <a:t>17/9/2018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49"/>
            <a:ext cx="3038604" cy="465266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60" y="8829649"/>
            <a:ext cx="3038604" cy="465266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51B0F3FD-0AE0-4E88-BBF8-1EC9CC38DCB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1734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60" y="1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16" y="4416312"/>
            <a:ext cx="5608975" cy="418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49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60" y="8829649"/>
            <a:ext cx="3038604" cy="46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01973D-D0E9-4B56-A887-07B82335C962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9019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7238"/>
            <a:ext cx="5049838" cy="378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30A-9B96-4A4A-B585-42843DAA0A5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19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7238"/>
            <a:ext cx="5049838" cy="378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30A-9B96-4A4A-B585-42843DAA0A5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9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9325" y="757238"/>
            <a:ext cx="5049838" cy="37861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F8E30A-9B96-4A4A-B585-42843DAA0A5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6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4A0223-6BE4-424B-9ACC-5F2DB12F909F}" type="slidenum">
              <a:rPr lang="el-GR" smtClean="0"/>
              <a:pPr/>
              <a:t>9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725FC-FF3B-46B0-BDF4-7A1A0D95CF7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09DEB8-CA32-43B5-A569-0F1F7483463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B26F9-9FA4-4629-8261-24DB4C7E587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D7014-CF43-4165-8DE9-7A9F685498E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06CA5-6156-4A97-9323-E189681EA4F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5DA6E-8FB9-4F4A-AB0A-F1705959D1E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227D5-99FC-4F57-9DBC-427DDAE5821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331E4-D905-412A-8ED5-7D4F4E9BC9A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84E9-8C8F-403D-8DE7-73E2782F2C1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26E5C-4E70-4431-ADF5-FBA5A1C2371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37107-0D0D-43A3-9DE5-72CA1462B6CF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A2DEE7D-FEA7-4005-9D4F-948E37BF01A7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s://www.google.gr/url?sa=i&amp;rct=j&amp;q=&amp;esrc=s&amp;source=images&amp;cd=&amp;cad=rja&amp;uact=8&amp;ved=0ahUKEwiVqrj7srnNAhWCrRoKHTh0A_MQjRwIBw&amp;url=https://www.youtube.com/watch?v=rHAkyynLGeA&amp;bvm=bv.124817099,d.bGs&amp;psig=AFQjCNE9ZbHp_PKeB4wKsC_8Vv92_3HfDw&amp;ust=1466607897549485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iff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2696"/>
            <a:ext cx="9158210" cy="1512168"/>
          </a:xfrm>
        </p:spPr>
        <p:txBody>
          <a:bodyPr/>
          <a:lstStyle/>
          <a:p>
            <a:r>
              <a:rPr lang="en-US" sz="3000" b="1" kern="1200" dirty="0" smtClean="0">
                <a:solidFill>
                  <a:srgbClr val="376092"/>
                </a:solidFill>
                <a:latin typeface="Calibri" pitchFamily="34" charset="0"/>
              </a:rPr>
              <a:t>Project EDWARD</a:t>
            </a:r>
            <a:r>
              <a:rPr lang="el-GR" sz="3000" b="1" kern="1200" dirty="0" smtClean="0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l-GR" sz="3000" b="1" kern="1200" dirty="0" smtClean="0">
                <a:solidFill>
                  <a:srgbClr val="376092"/>
                </a:solidFill>
                <a:latin typeface="Calibri" pitchFamily="34" charset="0"/>
              </a:rPr>
            </a:br>
            <a:r>
              <a:rPr lang="el-GR" sz="3000" b="1" kern="1200" dirty="0" smtClean="0">
                <a:solidFill>
                  <a:srgbClr val="376092"/>
                </a:solidFill>
                <a:latin typeface="Calibri" pitchFamily="34" charset="0"/>
              </a:rPr>
              <a:t>Πανευρωπαϊκή Ημέρα χωρίς Θανατηφόρα Τροχαία</a:t>
            </a:r>
            <a:r>
              <a:rPr lang="el-GR" sz="3000" b="1" kern="1200" dirty="0">
                <a:solidFill>
                  <a:srgbClr val="376092"/>
                </a:solidFill>
                <a:latin typeface="Calibri" pitchFamily="34" charset="0"/>
              </a:rPr>
              <a:t/>
            </a:r>
            <a:br>
              <a:rPr lang="el-GR" sz="3000" b="1" kern="1200" dirty="0">
                <a:solidFill>
                  <a:srgbClr val="376092"/>
                </a:solidFill>
                <a:latin typeface="Calibri" pitchFamily="34" charset="0"/>
              </a:rPr>
            </a:br>
            <a:r>
              <a:rPr lang="el-GR" sz="3000" b="1" kern="1200" dirty="0" smtClean="0">
                <a:solidFill>
                  <a:srgbClr val="376092"/>
                </a:solidFill>
                <a:latin typeface="Calibri" pitchFamily="34" charset="0"/>
              </a:rPr>
              <a:t>Ενημέρωση Τύπου</a:t>
            </a:r>
            <a:br>
              <a:rPr lang="el-GR" sz="3000" b="1" kern="1200" dirty="0" smtClean="0">
                <a:solidFill>
                  <a:srgbClr val="376092"/>
                </a:solidFill>
                <a:latin typeface="Calibri" pitchFamily="34" charset="0"/>
              </a:rPr>
            </a:br>
            <a:r>
              <a:rPr lang="el-GR" sz="2800" b="1" kern="1200" dirty="0" smtClean="0">
                <a:solidFill>
                  <a:srgbClr val="376092"/>
                </a:solidFill>
                <a:latin typeface="Calibri" pitchFamily="34" charset="0"/>
              </a:rPr>
              <a:t>Αθήνα</a:t>
            </a:r>
            <a:r>
              <a:rPr lang="el-GR" sz="2800" b="1" kern="1200" dirty="0">
                <a:solidFill>
                  <a:srgbClr val="376092"/>
                </a:solidFill>
                <a:latin typeface="Calibri" pitchFamily="34" charset="0"/>
              </a:rPr>
              <a:t>, </a:t>
            </a:r>
            <a:r>
              <a:rPr lang="en-US" sz="2800" b="1" kern="1200" dirty="0" smtClean="0">
                <a:solidFill>
                  <a:srgbClr val="376092"/>
                </a:solidFill>
                <a:latin typeface="Calibri" pitchFamily="34" charset="0"/>
              </a:rPr>
              <a:t>1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itchFamily="34" charset="0"/>
              </a:rPr>
              <a:t>8 Σεπτεμβρίου </a:t>
            </a:r>
            <a:r>
              <a:rPr lang="en-US" sz="2800" b="1" kern="1200" dirty="0" smtClean="0">
                <a:solidFill>
                  <a:srgbClr val="376092"/>
                </a:solidFill>
                <a:latin typeface="Calibri" pitchFamily="34" charset="0"/>
              </a:rPr>
              <a:t>201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itchFamily="34" charset="0"/>
              </a:rPr>
              <a:t>8</a:t>
            </a:r>
            <a:endParaRPr lang="el-GR" sz="2800" b="1" kern="1200" dirty="0">
              <a:solidFill>
                <a:srgbClr val="376092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1152128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l-GR" sz="3400" b="1" kern="1200" dirty="0" smtClean="0">
                <a:latin typeface="Calibri" pitchFamily="34" charset="0"/>
              </a:rPr>
              <a:t>Δράσεις και Δείκτες Οδικής Ασφάλειας στους Ελληνικούς Αυτοκινητόδρομους</a:t>
            </a:r>
            <a:endParaRPr lang="en-US" sz="3400" b="1" kern="12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578" y="4797152"/>
            <a:ext cx="915821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376092"/>
                </a:solidFill>
                <a:latin typeface="Calibri" pitchFamily="34" charset="0"/>
              </a:rPr>
              <a:t>Αριστοφάνης Παπαδημητρίου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Συντονιστής Ομάδας Στατιστικών </a:t>
            </a:r>
            <a:r>
              <a:rPr lang="en-US" sz="20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HELLASTRON</a:t>
            </a:r>
            <a:endParaRPr lang="el-GR" sz="2000" b="1" dirty="0" smtClean="0">
              <a:solidFill>
                <a:srgbClr val="376092"/>
              </a:solidFill>
              <a:latin typeface="Calibri" panose="020F050202020403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20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Διευθυντής </a:t>
            </a:r>
            <a:r>
              <a:rPr lang="el-GR" sz="2000" b="1" dirty="0">
                <a:solidFill>
                  <a:srgbClr val="376092"/>
                </a:solidFill>
                <a:latin typeface="Calibri" panose="020F0502020204030204" pitchFamily="34" charset="0"/>
              </a:rPr>
              <a:t>Κυκλοφορίας και Συντήρησης</a:t>
            </a:r>
            <a:r>
              <a:rPr lang="en-US" sz="2000" b="1" dirty="0">
                <a:solidFill>
                  <a:srgbClr val="376092"/>
                </a:solidFill>
                <a:latin typeface="Calibri" pitchFamily="34" charset="0"/>
              </a:rPr>
              <a:t>, </a:t>
            </a:r>
            <a:endParaRPr lang="el-GR" sz="2000" b="1" dirty="0">
              <a:solidFill>
                <a:srgbClr val="376092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2000" b="1" dirty="0">
                <a:solidFill>
                  <a:srgbClr val="646464"/>
                </a:solidFill>
                <a:latin typeface="Calibri" pitchFamily="34" charset="0"/>
              </a:rPr>
              <a:t>Αττικές Διαδρομές Α.Ε.</a:t>
            </a:r>
            <a:endParaRPr lang="en-US" sz="2000" b="1" dirty="0">
              <a:solidFill>
                <a:srgbClr val="646464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rgbClr val="646464"/>
                </a:solidFill>
                <a:latin typeface="Calibri" pitchFamily="34" charset="0"/>
              </a:rPr>
              <a:t>fpapadim@attikesdiadromes.gr</a:t>
            </a:r>
            <a:r>
              <a:rPr lang="en-US" sz="2000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endParaRPr lang="el-GR" sz="2000" b="1" dirty="0">
              <a:solidFill>
                <a:srgbClr val="376092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376092"/>
                </a:solidFill>
                <a:latin typeface="Calibri" pitchFamily="34" charset="0"/>
              </a:rPr>
              <a:t>www.hellastron.com</a:t>
            </a:r>
            <a:endParaRPr lang="en-US" sz="2000" b="1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412776"/>
            <a:ext cx="8229600" cy="998984"/>
          </a:xfrm>
        </p:spPr>
        <p:txBody>
          <a:bodyPr/>
          <a:lstStyle/>
          <a:p>
            <a:pPr algn="l"/>
            <a:r>
              <a:rPr lang="el-GR" sz="2400" b="1" dirty="0" smtClean="0">
                <a:latin typeface="Calibri" panose="020F0502020204030204" pitchFamily="34" charset="0"/>
              </a:rPr>
              <a:t>Ομάδα </a:t>
            </a:r>
            <a:r>
              <a:rPr lang="el-GR" sz="2400" b="1" dirty="0">
                <a:latin typeface="Calibri" panose="020F0502020204030204" pitchFamily="34" charset="0"/>
              </a:rPr>
              <a:t>Εργασίας </a:t>
            </a:r>
            <a:r>
              <a:rPr lang="el-GR" sz="2400" b="1" dirty="0" smtClean="0">
                <a:latin typeface="Calibri" panose="020F0502020204030204" pitchFamily="34" charset="0"/>
              </a:rPr>
              <a:t>για συλλογή</a:t>
            </a:r>
            <a:r>
              <a:rPr lang="en-US" sz="2400" b="1" dirty="0" smtClean="0">
                <a:latin typeface="Calibri" panose="020F0502020204030204" pitchFamily="34" charset="0"/>
              </a:rPr>
              <a:t> </a:t>
            </a:r>
            <a:r>
              <a:rPr lang="el-GR" sz="2400" b="1" dirty="0" smtClean="0">
                <a:latin typeface="Calibri" panose="020F0502020204030204" pitchFamily="34" charset="0"/>
              </a:rPr>
              <a:t>στοιχείων</a:t>
            </a:r>
            <a:endParaRPr lang="el-GR" sz="2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Σύσταση το Μάρτιο του </a:t>
            </a:r>
            <a:r>
              <a:rPr lang="en-US" sz="2000" dirty="0" smtClean="0">
                <a:latin typeface="Calibri" panose="020F0502020204030204" pitchFamily="34" charset="0"/>
              </a:rPr>
              <a:t>20</a:t>
            </a:r>
            <a:r>
              <a:rPr lang="el-GR" sz="2000" dirty="0" smtClean="0">
                <a:latin typeface="Calibri" panose="020F0502020204030204" pitchFamily="34" charset="0"/>
              </a:rPr>
              <a:t>15</a:t>
            </a:r>
          </a:p>
          <a:p>
            <a:pPr marL="0" indent="0">
              <a:buNone/>
            </a:pP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1 Εκπρόσωπος από κάθε έργο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Ανταλλαγή στοιχείων που συλλέγονται από κάθε έργο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endParaRPr lang="el-GR" sz="2000" dirty="0" smtClean="0">
              <a:latin typeface="Calibri" panose="020F0502020204030204" pitchFamily="34" charset="0"/>
            </a:endParaRP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Σύνθεση στοιχείων προς αποστολή στην </a:t>
            </a:r>
            <a:r>
              <a:rPr lang="en-US" sz="2000" dirty="0" smtClean="0">
                <a:latin typeface="Calibri" panose="020F0502020204030204" pitchFamily="34" charset="0"/>
              </a:rPr>
              <a:t>ASECAP (</a:t>
            </a:r>
            <a:r>
              <a:rPr lang="el-GR" sz="2000" dirty="0" smtClean="0">
                <a:latin typeface="Calibri" panose="020F0502020204030204" pitchFamily="34" charset="0"/>
              </a:rPr>
              <a:t>σε εθνικό επίπεδο)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Εντοπισμός στοιχείων (επιπλέον </a:t>
            </a:r>
            <a:r>
              <a:rPr lang="en-US" sz="2000" dirty="0" smtClean="0">
                <a:latin typeface="Calibri" panose="020F0502020204030204" pitchFamily="34" charset="0"/>
              </a:rPr>
              <a:t>ASECAP) </a:t>
            </a:r>
            <a:r>
              <a:rPr lang="el-GR" sz="2000" dirty="0" smtClean="0">
                <a:latin typeface="Calibri" panose="020F0502020204030204" pitchFamily="34" charset="0"/>
              </a:rPr>
              <a:t>που τυχόν συλλέγονται από όλα τα έργα </a:t>
            </a:r>
          </a:p>
          <a:p>
            <a:pPr lvl="1"/>
            <a:r>
              <a:rPr lang="el-GR" sz="2000" dirty="0" smtClean="0">
                <a:latin typeface="Calibri" panose="020F0502020204030204" pitchFamily="34" charset="0"/>
              </a:rPr>
              <a:t>Σύσταση κοινής βάσης δεδομένων που </a:t>
            </a:r>
            <a:r>
              <a:rPr lang="el-GR" sz="2000" dirty="0" err="1" smtClean="0">
                <a:latin typeface="Calibri" panose="020F0502020204030204" pitchFamily="34" charset="0"/>
              </a:rPr>
              <a:t>επικαιροποιείται</a:t>
            </a:r>
            <a:r>
              <a:rPr lang="el-GR" sz="2000" dirty="0" smtClean="0">
                <a:latin typeface="Calibri" panose="020F0502020204030204" pitchFamily="34" charset="0"/>
              </a:rPr>
              <a:t> κάθε Μάρτιο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l-GR" sz="2000" dirty="0" smtClean="0">
                <a:latin typeface="Calibri" panose="020F0502020204030204" pitchFamily="34" charset="0"/>
              </a:rPr>
              <a:t>Απαραίτητη προϋπόθεση: Τα στοιχεία που συλλέγονται να έχουν υπολογιστεί από όλους με τον ίδιο τρόπο.   </a:t>
            </a:r>
          </a:p>
          <a:p>
            <a:pPr lvl="1"/>
            <a:endParaRPr lang="en-US" sz="2000" dirty="0" smtClean="0"/>
          </a:p>
          <a:p>
            <a:endParaRPr lang="el-GR" sz="2800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" y="476672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rPr>
              <a:t>Δείκτες Οδικής Ασφάλειας </a:t>
            </a:r>
          </a:p>
          <a:p>
            <a:pPr algn="ctr" eaLnBrk="0" hangingPunct="0">
              <a:defRPr/>
            </a:pPr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rPr>
              <a:t>στους Ελληνικούς Αυτοκινητόδρομους</a:t>
            </a:r>
            <a:endParaRPr lang="el-GR" sz="3600" b="1" dirty="0">
              <a:solidFill>
                <a:srgbClr val="37609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7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7" y="3887379"/>
            <a:ext cx="3596224" cy="2785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7647" y="2924944"/>
            <a:ext cx="3235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accent1">
                    <a:lumMod val="50000"/>
                  </a:schemeClr>
                </a:solidFill>
              </a:rPr>
              <a:t>Διαχειρίζονται περισσότερα από 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</a:rPr>
              <a:t>10</a:t>
            </a:r>
            <a:r>
              <a:rPr lang="el-GR" altLang="en-US" b="1" dirty="0" smtClean="0">
                <a:solidFill>
                  <a:schemeClr val="accent1">
                    <a:lumMod val="50000"/>
                  </a:schemeClr>
                </a:solidFill>
              </a:rPr>
              <a:t>0.000 συμβάντα το χρόνο.</a:t>
            </a:r>
            <a:endParaRPr lang="en-GB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082" y="1724615"/>
            <a:ext cx="3735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b="1" dirty="0" smtClean="0">
                <a:solidFill>
                  <a:srgbClr val="6E2364"/>
                </a:solidFill>
              </a:rPr>
              <a:t>Περισσότερα από 20 Κέντρα Ελέγχου που λειτουργούν σε 24ωρη βάση 365 ημέρες το χρόνο.</a:t>
            </a:r>
            <a:endParaRPr lang="en-GB" b="1" dirty="0">
              <a:solidFill>
                <a:srgbClr val="6E236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940" y="541400"/>
            <a:ext cx="4877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alibri" panose="020F0502020204030204" pitchFamily="34" charset="0"/>
              </a:rPr>
              <a:t>Το δίκτυο που έχει κατασκευαστεί </a:t>
            </a:r>
            <a:br>
              <a:rPr lang="el-GR" sz="2400" b="1" dirty="0" smtClean="0">
                <a:latin typeface="Calibri" panose="020F0502020204030204" pitchFamily="34" charset="0"/>
              </a:rPr>
            </a:br>
            <a:r>
              <a:rPr lang="el-GR" sz="2400" b="1" dirty="0" smtClean="0">
                <a:latin typeface="Calibri" panose="020F0502020204030204" pitchFamily="34" charset="0"/>
              </a:rPr>
              <a:t>και λειτουργεί, έχει μήκος 2133 </a:t>
            </a:r>
            <a:r>
              <a:rPr lang="el-GR" sz="2400" b="1" dirty="0" err="1" smtClean="0">
                <a:latin typeface="Calibri" panose="020F0502020204030204" pitchFamily="34" charset="0"/>
              </a:rPr>
              <a:t>χλμ</a:t>
            </a:r>
            <a:r>
              <a:rPr lang="el-GR" sz="2400" b="1" dirty="0" smtClean="0">
                <a:latin typeface="Calibri" panose="020F0502020204030204" pitchFamily="34" charset="0"/>
              </a:rPr>
              <a:t> και διαθέτει: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61" y="463876"/>
            <a:ext cx="3919031" cy="33165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16017" y="3717032"/>
            <a:ext cx="4045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b="1" dirty="0" smtClean="0">
                <a:solidFill>
                  <a:srgbClr val="6E2364"/>
                </a:solidFill>
              </a:rPr>
              <a:t>Περισσότερα από 150 οχήματα Οδικής Ασφάλειας που το 2017 κάλυψαν πάνω από 22 εκατομμύρια χιλιόμετρα περιπολίας (μιάμιση φορά το γύρο της γης κάθε μέρα !)</a:t>
            </a:r>
            <a:endParaRPr lang="en-GB" b="1" dirty="0">
              <a:solidFill>
                <a:srgbClr val="6E2364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57482" y="5445224"/>
            <a:ext cx="3962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b="1" dirty="0" smtClean="0">
                <a:solidFill>
                  <a:schemeClr val="accent1">
                    <a:lumMod val="50000"/>
                  </a:schemeClr>
                </a:solidFill>
              </a:rPr>
              <a:t>Ο μέσος χρόνος ανταπόκρισης στα συμβάντα κυμαίνεται από 6 λεπτά σε αστικά έως 20 λεπτά σε υπεραστικά οδικά τμήματα.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864096"/>
          </a:xfrm>
        </p:spPr>
        <p:txBody>
          <a:bodyPr/>
          <a:lstStyle/>
          <a:p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Δείκτες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Οδικής Ασφάλειας </a:t>
            </a: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στους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Αυτοκινητόδρομους </a:t>
            </a: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στην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Ελλάδα (στοιχεία </a:t>
            </a:r>
            <a:r>
              <a:rPr lang="en-US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2017</a:t>
            </a: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*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)</a:t>
            </a:r>
            <a:endParaRPr lang="el-GR" sz="2800" b="1" kern="120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26567"/>
              </p:ext>
            </p:extLst>
          </p:nvPr>
        </p:nvGraphicFramePr>
        <p:xfrm>
          <a:off x="107502" y="1556792"/>
          <a:ext cx="8208914" cy="429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677"/>
                <a:gridCol w="5472606"/>
                <a:gridCol w="1448631"/>
              </a:tblGrid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Κωδικός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2474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Πλήθος ατυχημάτων με νεκρούς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Πλήθος νεκρών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Δείκτης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θνησιμότητας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νεκροί / 1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δισ. </a:t>
                      </a:r>
                      <a:r>
                        <a:rPr lang="el-G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οχηματο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-χιλιόμετρα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4,62</a:t>
                      </a:r>
                      <a:endParaRPr lang="en-US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_tradn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Πλήθος ατυχημάτων με τραυματισμό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Πλήθος τραυματιών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Δείκτης 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τραυματισμών (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τραυματίες / 1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δισ. </a:t>
                      </a:r>
                      <a:r>
                        <a:rPr lang="el-G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οχηματο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-χιλιόμετρα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l-GR" sz="14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55,32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676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Πλήθος ατυχημάτων μόνο με υλικές ζημιές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4.602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Δείκτης ατυχημάτων μόνο με υλικές 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ζημιές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ατυχήματα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με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μόνο με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υλικές ζημιές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1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δισ. </a:t>
                      </a:r>
                      <a:r>
                        <a:rPr lang="el-GR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οχηματο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-χιλιόμετρα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472,33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602128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l-GR" sz="14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*Το δίκτυο των Ελληνικών Αυτοκινητόδρομων ολοκληρώθηκε το 2</a:t>
            </a:r>
            <a:r>
              <a:rPr lang="el-GR" sz="1400" b="1" baseline="300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ο</a:t>
            </a:r>
            <a:r>
              <a:rPr lang="el-GR" sz="14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 εξάμηνο του 2017. </a:t>
            </a:r>
            <a:endParaRPr lang="el-GR" sz="1400" b="1" kern="120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0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0" hangingPunct="0">
              <a:defRPr/>
            </a:pP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Διαχείριση συμβάντων στους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Αυτοκινητόδρομους </a:t>
            </a: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στην Ελλάδα (στοιχεία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201</a:t>
            </a:r>
            <a:r>
              <a:rPr lang="en-US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4-2017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)</a:t>
            </a:r>
            <a:endParaRPr lang="el-GR" sz="2800" b="1" kern="120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56446"/>
              </p:ext>
            </p:extLst>
          </p:nvPr>
        </p:nvGraphicFramePr>
        <p:xfrm>
          <a:off x="251519" y="1700808"/>
          <a:ext cx="8496946" cy="409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297"/>
                <a:gridCol w="2858952"/>
                <a:gridCol w="1158674"/>
                <a:gridCol w="1029933"/>
                <a:gridCol w="1287416"/>
                <a:gridCol w="1158674"/>
              </a:tblGrid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Κωδικός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849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Μέση ημερήσια κυκλοφορία στο σύνολο του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έτους ανηγμένη</a:t>
                      </a:r>
                      <a:r>
                        <a:rPr lang="el-G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στο μήκος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13.635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13.899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13.233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13.703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SAF.13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Συνολικό πλήθος συμβάντων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93.373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96.711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98.448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118.199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Εντοπισμένα συμβάντα από ομάδες περιπολίας / προσωπικό εταιρείας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64.449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63.529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63.342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70.232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SAF.24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Μέσος χρόνος απόκρισης εταιρείας λειτουργίας (λεπτά)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11,53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Μέσος χρόνος απόκρισης 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αστυνομίας (λεπτά)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SAF.26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Μέσος χρόνος απόκρισης </a:t>
                      </a:r>
                      <a:r>
                        <a:rPr lang="el-G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πυροσβεστικής (λεπτά)</a:t>
                      </a:r>
                      <a:endParaRPr lang="el-G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18,42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15,77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3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/>
          <a:lstStyle/>
          <a:p>
            <a:pPr eaLnBrk="0" hangingPunct="0">
              <a:defRPr/>
            </a:pP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Οδική Συντήρηση και Συντήρηση ΗΗΜ στους Αυτοκινητόδρομους </a:t>
            </a:r>
            <a:r>
              <a:rPr lang="el-GR" sz="2800" b="1" kern="1200" dirty="0">
                <a:solidFill>
                  <a:srgbClr val="376092"/>
                </a:solidFill>
                <a:latin typeface="Calibri" panose="020F0502020204030204" pitchFamily="34" charset="0"/>
              </a:rPr>
              <a:t>στην Ελλάδα (στοιχεία 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201</a:t>
            </a:r>
            <a:r>
              <a:rPr lang="en-US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4-2017</a:t>
            </a:r>
            <a:r>
              <a:rPr lang="el-GR" sz="2800" b="1" kern="1200" dirty="0" smtClean="0">
                <a:solidFill>
                  <a:srgbClr val="376092"/>
                </a:solidFill>
                <a:latin typeface="Calibri" panose="020F0502020204030204" pitchFamily="34" charset="0"/>
              </a:rPr>
              <a:t>)</a:t>
            </a:r>
            <a:endParaRPr lang="el-GR" sz="2800" b="1" kern="1200" dirty="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735424"/>
              </p:ext>
            </p:extLst>
          </p:nvPr>
        </p:nvGraphicFramePr>
        <p:xfrm>
          <a:off x="251520" y="1700808"/>
          <a:ext cx="8496945" cy="2788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296"/>
                <a:gridCol w="2858952"/>
                <a:gridCol w="1158674"/>
                <a:gridCol w="1029933"/>
                <a:gridCol w="1287416"/>
                <a:gridCol w="1158674"/>
              </a:tblGrid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Κωδικός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KPI</a:t>
                      </a:r>
                      <a:endParaRPr lang="el-G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84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MAIN.1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Επεμβάσεις σε έργα Πολιτικού Μηχανικού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8.482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6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MAIN.2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Επεμβάσεις για βλάβες ΗΗΜ 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15.097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26.003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MAIN.3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Μέσος χρόνος απόκρισης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σε έργα Πολιτικού Μηχανικού (ώρες)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MAIN.4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Μέσος χρόνος απόκρισης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για </a:t>
                      </a:r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βλάβες </a:t>
                      </a:r>
                      <a:r>
                        <a:rPr lang="el-G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ΗΗΜ (ώρες)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115,29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4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7350" y="545457"/>
            <a:ext cx="788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>
                <a:solidFill>
                  <a:schemeClr val="accent1">
                    <a:lumMod val="50000"/>
                  </a:schemeClr>
                </a:solidFill>
              </a:rPr>
              <a:t>…Επόμενα βήματα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040" y="1412777"/>
            <a:ext cx="2521528" cy="4664756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</a:rPr>
              <a:t>Ενιαίος τηλεφωνικός αριθμός έκτακτης ανάγκης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 smtClean="0">
              <a:solidFill>
                <a:schemeClr val="bg1"/>
              </a:solidFill>
            </a:endParaRPr>
          </a:p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</a:rPr>
              <a:t>Ενιαία ραδιοφωνική συχνότητα για έκτακτα συμβάντα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7342" y="1412777"/>
            <a:ext cx="2692148" cy="4664755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Ενιαίο κέντρο διαχείρισης κυκλοφορίας</a:t>
            </a:r>
            <a:endParaRPr lang="en-US" sz="20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chemeClr val="bg1"/>
                </a:solidFill>
                <a:latin typeface="Calibri" pitchFamily="34" charset="0"/>
              </a:rPr>
              <a:t>Εθνικό σύστημα πληροφόρησης χρηστών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3" y="2299500"/>
            <a:ext cx="1116744" cy="108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5" y="1628800"/>
            <a:ext cx="924878" cy="121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243" y="4318223"/>
            <a:ext cx="1090197" cy="1200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36814" y="5833762"/>
            <a:ext cx="571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89.3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rtsagari\Desktop\f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22" y="4516711"/>
            <a:ext cx="966519" cy="135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 algn="just">
              <a:spcBef>
                <a:spcPts val="480"/>
              </a:spcBef>
              <a:buClr>
                <a:srgbClr val="2E798B"/>
              </a:buClr>
              <a:buSzPct val="150000"/>
              <a:buNone/>
              <a:tabLst>
                <a:tab pos="5473700" algn="l"/>
                <a:tab pos="5651500" algn="l"/>
              </a:tabLst>
            </a:pP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Σήμερα αναπτύσσονται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τεχνολογίες και συστήματα που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επιτρέπουν αφενός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την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παρακολούθηση του οχήματος και αφετέρου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την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παρακολούθηση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της συμπεριφοράς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του οδηγού με αποτέλεσμα να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μπορεί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να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ειδοποιηθεί ο οδηγός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για την υπνηλία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του. Ενδεικτικά οι τεχνολογίες αυτές αφορούν</a:t>
            </a:r>
            <a:r>
              <a:rPr lang="en-US" sz="2000" b="1" kern="1200" dirty="0" smtClean="0">
                <a:solidFill>
                  <a:srgbClr val="646464"/>
                </a:solidFill>
                <a:latin typeface="Calibri" pitchFamily="34" charset="0"/>
              </a:rPr>
              <a:t>: </a:t>
            </a:r>
            <a:endParaRPr lang="el-GR" sz="2000" b="1" kern="1200" dirty="0">
              <a:solidFill>
                <a:srgbClr val="646464"/>
              </a:solidFill>
              <a:latin typeface="Calibri" pitchFamily="34" charset="0"/>
            </a:endParaRPr>
          </a:p>
          <a:p>
            <a:pPr lvl="0" algn="just">
              <a:spcBef>
                <a:spcPts val="480"/>
              </a:spcBef>
              <a:buClr>
                <a:srgbClr val="376092"/>
              </a:buClr>
              <a:buSzPct val="100000"/>
              <a:buFont typeface="Wingdings" panose="05000000000000000000" pitchFamily="2" charset="2"/>
              <a:buChar char="Ø"/>
              <a:tabLst>
                <a:tab pos="5473700" algn="l"/>
                <a:tab pos="5651500" algn="l"/>
              </a:tabLst>
            </a:pP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Αυτόνομο σύστημα ελέγχου πορείας.</a:t>
            </a:r>
          </a:p>
          <a:p>
            <a:pPr lvl="0" algn="just">
              <a:spcBef>
                <a:spcPts val="480"/>
              </a:spcBef>
              <a:buClr>
                <a:srgbClr val="376092"/>
              </a:buClr>
              <a:buSzPct val="100000"/>
              <a:buFont typeface="Wingdings" panose="05000000000000000000" pitchFamily="2" charset="2"/>
              <a:buChar char="Ø"/>
              <a:tabLst>
                <a:tab pos="5473700" algn="l"/>
                <a:tab pos="5651500" algn="l"/>
              </a:tabLst>
            </a:pP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Μηχανισμοί αποφυγής ατυχημάτων.</a:t>
            </a:r>
          </a:p>
          <a:p>
            <a:pPr lvl="0" algn="just">
              <a:spcBef>
                <a:spcPts val="480"/>
              </a:spcBef>
              <a:buClr>
                <a:srgbClr val="376092"/>
              </a:buClr>
              <a:buSzPct val="100000"/>
              <a:buFont typeface="Wingdings" panose="05000000000000000000" pitchFamily="2" charset="2"/>
              <a:buChar char="Ø"/>
              <a:tabLst>
                <a:tab pos="5473700" algn="l"/>
                <a:tab pos="5651500" algn="l"/>
              </a:tabLst>
            </a:pP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Προειδοποίηση απόκλισης από τη λωρίδα.</a:t>
            </a:r>
          </a:p>
          <a:p>
            <a:pPr lvl="0" algn="just">
              <a:spcBef>
                <a:spcPts val="480"/>
              </a:spcBef>
              <a:buClr>
                <a:srgbClr val="376092"/>
              </a:buClr>
              <a:buSzPct val="100000"/>
              <a:buFont typeface="Wingdings" panose="05000000000000000000" pitchFamily="2" charset="2"/>
              <a:buChar char="Ø"/>
              <a:tabLst>
                <a:tab pos="5473700" algn="l"/>
                <a:tab pos="5651500" algn="l"/>
              </a:tabLst>
            </a:pP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Παρακολούθηση συμπεριφοράς </a:t>
            </a:r>
            <a:r>
              <a:rPr lang="el-GR" sz="2000" b="1" kern="1200" dirty="0">
                <a:solidFill>
                  <a:srgbClr val="646464"/>
                </a:solidFill>
                <a:latin typeface="Calibri" pitchFamily="34" charset="0"/>
              </a:rPr>
              <a:t>οδηγού </a:t>
            </a: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μέσω αισθητήρων.</a:t>
            </a:r>
          </a:p>
          <a:p>
            <a:pPr lvl="0" algn="just">
              <a:spcBef>
                <a:spcPts val="480"/>
              </a:spcBef>
              <a:buClr>
                <a:srgbClr val="376092"/>
              </a:buClr>
              <a:buSzPct val="100000"/>
              <a:buFont typeface="Wingdings" panose="05000000000000000000" pitchFamily="2" charset="2"/>
              <a:buChar char="Ø"/>
              <a:tabLst>
                <a:tab pos="5473700" algn="l"/>
                <a:tab pos="5651500" algn="l"/>
              </a:tabLst>
            </a:pPr>
            <a:r>
              <a:rPr lang="el-GR" sz="2000" b="1" kern="1200" dirty="0" smtClean="0">
                <a:solidFill>
                  <a:srgbClr val="646464"/>
                </a:solidFill>
                <a:latin typeface="Calibri" pitchFamily="34" charset="0"/>
              </a:rPr>
              <a:t>Συστήματα ανίχνευσης εκφράσεων προσώπου για σημάδια υπνηλίας του οδηγού.</a:t>
            </a:r>
            <a:endParaRPr lang="el-GR" sz="2000" b="1" kern="1200" dirty="0">
              <a:solidFill>
                <a:srgbClr val="646464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Νέες τεχνολογίες στην υπηρεσία </a:t>
            </a:r>
            <a:b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</a:rPr>
            </a:br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της Οδικής Ασφάλειας </a:t>
            </a:r>
            <a:endParaRPr lang="el-G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1872208" cy="136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5" y="5031348"/>
            <a:ext cx="2308068" cy="163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s://i.ytimg.com/vi/rHAkyynLGeA/maxresdefaul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31349"/>
            <a:ext cx="2301061" cy="163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8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91956"/>
            <a:ext cx="610761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4766" y="5015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Υπόσχεση – Δέσμευση: «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EDWARD PLEDGE</a:t>
            </a:r>
            <a:r>
              <a:rPr lang="el-G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»</a:t>
            </a:r>
            <a:endParaRPr lang="el-G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204101" cy="295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172017"/>
            <a:ext cx="29287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Μηνύματα </a:t>
            </a:r>
            <a:endParaRPr lang="en-US" b="1" dirty="0" smtClean="0"/>
          </a:p>
          <a:p>
            <a:r>
              <a:rPr lang="el-GR" b="1" dirty="0"/>
              <a:t>σ</a:t>
            </a:r>
            <a:r>
              <a:rPr lang="el-GR" b="1" dirty="0" smtClean="0"/>
              <a:t>τις ηλεκτρονικές πινακίδες (</a:t>
            </a:r>
            <a:r>
              <a:rPr lang="en-US" b="1" dirty="0" smtClean="0"/>
              <a:t>Variable Message Signs – VMS) </a:t>
            </a:r>
            <a:r>
              <a:rPr lang="el-GR" b="1" dirty="0" smtClean="0"/>
              <a:t>των Ελληνικών Αυτοκινητόδρομων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2987824" y="4806864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 bwMode="auto">
          <a:xfrm>
            <a:off x="251520" y="1268760"/>
            <a:ext cx="864096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l-GR" sz="4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Ευχαριστώ για την </a:t>
            </a:r>
            <a:r>
              <a:rPr lang="el-GR" sz="4400" b="1" i="1" dirty="0" smtClean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προσοχή </a:t>
            </a:r>
            <a:r>
              <a:rPr lang="el-GR" sz="4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σας</a:t>
            </a:r>
            <a:r>
              <a:rPr lang="en-US" sz="4400" b="1" i="1" dirty="0">
                <a:solidFill>
                  <a:srgbClr val="FF0000"/>
                </a:solidFill>
                <a:latin typeface="Calibri" pitchFamily="34" charset="0"/>
                <a:ea typeface="+mj-ea"/>
                <a:cs typeface="+mj-cs"/>
              </a:rPr>
              <a:t>!</a:t>
            </a:r>
            <a:endParaRPr lang="el-GR" sz="4400" b="1" i="1" dirty="0">
              <a:solidFill>
                <a:srgbClr val="FF0000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273822" y="3356992"/>
            <a:ext cx="856895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l-GR" sz="3200" b="1" dirty="0">
                <a:solidFill>
                  <a:srgbClr val="376092"/>
                </a:solidFill>
                <a:latin typeface="Calibri" pitchFamily="34" charset="0"/>
              </a:rPr>
              <a:t>Αριστοφάνης Παπαδημητρίου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rgbClr val="376092"/>
                </a:solidFill>
                <a:latin typeface="Calibri" panose="020F0502020204030204" pitchFamily="34" charset="0"/>
              </a:rPr>
              <a:t>Διευθυντής </a:t>
            </a:r>
            <a:r>
              <a:rPr lang="el-GR" sz="2400" b="1" dirty="0">
                <a:solidFill>
                  <a:srgbClr val="376092"/>
                </a:solidFill>
                <a:latin typeface="Calibri" panose="020F0502020204030204" pitchFamily="34" charset="0"/>
              </a:rPr>
              <a:t>Κυκλοφορίας και Συντήρησης</a:t>
            </a: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, </a:t>
            </a:r>
            <a:endParaRPr lang="el-GR" sz="2400" b="1" dirty="0">
              <a:solidFill>
                <a:srgbClr val="376092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646464"/>
                </a:solidFill>
                <a:latin typeface="Calibri" pitchFamily="34" charset="0"/>
              </a:rPr>
              <a:t>Αττικές Διαδρομές Α.Ε.</a:t>
            </a:r>
            <a:endParaRPr lang="en-US" sz="2400" b="1" dirty="0">
              <a:solidFill>
                <a:srgbClr val="646464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646464"/>
                </a:solidFill>
                <a:latin typeface="Calibri" pitchFamily="34" charset="0"/>
              </a:rPr>
              <a:t>fpapadim@attikesdiadromes.gr</a:t>
            </a: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endParaRPr lang="el-GR" sz="2400" b="1" dirty="0">
              <a:solidFill>
                <a:srgbClr val="376092"/>
              </a:solidFill>
              <a:latin typeface="Calibri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www.aodos.gr</a:t>
            </a:r>
            <a:endParaRPr lang="el-GR" sz="2400" b="1" dirty="0">
              <a:solidFill>
                <a:srgbClr val="376092"/>
              </a:solidFill>
              <a:latin typeface="Calibri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l-GR" sz="2400" b="1" dirty="0" smtClean="0">
                <a:solidFill>
                  <a:srgbClr val="376092"/>
                </a:solidFill>
                <a:latin typeface="Calibri" pitchFamily="34" charset="0"/>
              </a:rPr>
              <a:t>Επικεφαλής</a:t>
            </a:r>
            <a:r>
              <a:rPr lang="en-US" sz="2400" b="1" dirty="0" smtClean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376092"/>
                </a:solidFill>
                <a:latin typeface="Calibri" pitchFamily="34" charset="0"/>
              </a:rPr>
              <a:t>Ομάδας Εργασίας </a:t>
            </a: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COPER </a:t>
            </a:r>
            <a:r>
              <a:rPr lang="el-GR" sz="2400" b="1" dirty="0">
                <a:solidFill>
                  <a:srgbClr val="376092"/>
                </a:solidFill>
                <a:latin typeface="Calibri" pitchFamily="34" charset="0"/>
              </a:rPr>
              <a:t>Ι</a:t>
            </a: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V </a:t>
            </a:r>
            <a:r>
              <a:rPr lang="el-GR" sz="2400" b="1" dirty="0" smtClean="0">
                <a:solidFill>
                  <a:srgbClr val="376092"/>
                </a:solidFill>
                <a:latin typeface="Calibri" pitchFamily="34" charset="0"/>
              </a:rPr>
              <a:t>– </a:t>
            </a:r>
            <a:r>
              <a:rPr lang="en-US" sz="2400" b="1" dirty="0" smtClean="0">
                <a:solidFill>
                  <a:srgbClr val="376092"/>
                </a:solidFill>
                <a:latin typeface="Calibri" pitchFamily="34" charset="0"/>
              </a:rPr>
              <a:t>Transport Statistics</a:t>
            </a:r>
            <a:endParaRPr lang="en-US" sz="2400" b="1" dirty="0">
              <a:solidFill>
                <a:srgbClr val="376092"/>
              </a:solidFill>
              <a:latin typeface="Calibri" pitchFamily="34" charset="0"/>
            </a:endParaRPr>
          </a:p>
          <a:p>
            <a:pPr lvl="0" algn="ctr" fontAlgn="auto">
              <a:spcAft>
                <a:spcPts val="0"/>
              </a:spcAft>
              <a:defRPr/>
            </a:pPr>
            <a:r>
              <a:rPr lang="el-GR" sz="2400" b="1" dirty="0">
                <a:solidFill>
                  <a:srgbClr val="376092"/>
                </a:solidFill>
                <a:latin typeface="Calibri" pitchFamily="34" charset="0"/>
              </a:rPr>
              <a:t> </a:t>
            </a:r>
            <a:r>
              <a:rPr lang="el-GR" sz="2400" b="1" dirty="0">
                <a:solidFill>
                  <a:srgbClr val="646464"/>
                </a:solidFill>
                <a:latin typeface="Calibri" pitchFamily="34" charset="0"/>
              </a:rPr>
              <a:t>Ελληνικές Υποδομές και Οδοί με Διόδια </a:t>
            </a:r>
            <a:r>
              <a:rPr lang="en-US" sz="2400" b="1" dirty="0">
                <a:solidFill>
                  <a:srgbClr val="646464"/>
                </a:solidFill>
                <a:latin typeface="Calibri" pitchFamily="34" charset="0"/>
              </a:rPr>
              <a:t>"HELLASTRON"</a:t>
            </a:r>
          </a:p>
          <a:p>
            <a:pPr lvl="0"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76092"/>
                </a:solidFill>
                <a:latin typeface="Calibri" pitchFamily="34" charset="0"/>
              </a:rPr>
              <a:t>www.hellastron.com</a:t>
            </a:r>
            <a:endParaRPr lang="el-GR" sz="2400" b="1" dirty="0">
              <a:solidFill>
                <a:srgbClr val="37609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4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3808" y="5273913"/>
            <a:ext cx="6219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/>
              <a:t>…</a:t>
            </a:r>
            <a:r>
              <a:rPr lang="el-GR" sz="2000" b="1" dirty="0" smtClean="0"/>
              <a:t>η κατασκευή και λειτουργία αυτοκινητοδρόμων μήκους μεγαλύτερου των δύο χιλιάδων χιλιομέτρων, δημιουργώντας ένα σύγχρονο και ασφαλές περιβάλλον για τις οδικές μετακινήσεις.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5536" y="715953"/>
            <a:ext cx="8636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alibri" pitchFamily="34" charset="0"/>
              </a:rPr>
              <a:t>Ένα από τα σημαντικότερα επιτεύγματα στη χώρα μας κατά την διάρκεια των τελευταίων 20 ετών είναι….</a:t>
            </a:r>
            <a:endParaRPr lang="en-US" sz="2400" b="1" dirty="0"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8" y="1772816"/>
            <a:ext cx="8503536" cy="308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379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827504" cy="590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180004"/>
              </p:ext>
            </p:extLst>
          </p:nvPr>
        </p:nvGraphicFramePr>
        <p:xfrm>
          <a:off x="6876256" y="1628800"/>
          <a:ext cx="1750965" cy="2739095"/>
        </p:xfrm>
        <a:graphic>
          <a:graphicData uri="http://schemas.openxmlformats.org/drawingml/2006/table">
            <a:tbl>
              <a:tblPr/>
              <a:tblGrid>
                <a:gridCol w="1055276"/>
                <a:gridCol w="695689"/>
              </a:tblGrid>
              <a:tr h="433704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Έργο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Μήκος</a:t>
                      </a:r>
                      <a:r>
                        <a:rPr lang="el-GR" sz="800" b="1" i="0" u="none" strike="noStrike" baseline="0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Αττική</a:t>
                      </a:r>
                      <a:r>
                        <a:rPr lang="el-GR" sz="800" b="1" i="0" u="none" strike="noStrike" baseline="0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 Οδός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Γέφυρα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3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Εγνατία Οδός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887,2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Νέα Οδός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366,1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Μορέας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205</a:t>
                      </a: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85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Αυτοκινητόδρομος Αιγαίου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262,6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Ολυμπία Οδός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202,3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Κεντρική Οδός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136,5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27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Σύνολο</a:t>
                      </a:r>
                      <a:endParaRPr lang="en-GB" sz="800" b="1" i="0" u="none" strike="noStrike" dirty="0">
                        <a:solidFill>
                          <a:srgbClr val="1F4E7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68" marR="4268" marT="700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b="1" i="0" u="none" strike="noStrike" dirty="0" smtClean="0">
                          <a:solidFill>
                            <a:srgbClr val="1F4E78"/>
                          </a:solidFill>
                          <a:effectLst/>
                          <a:latin typeface="Calibri" panose="020F0502020204030204" pitchFamily="34" charset="0"/>
                        </a:rPr>
                        <a:t>2.133,1</a:t>
                      </a:r>
                    </a:p>
                  </a:txBody>
                  <a:tcPr marL="4268" marR="4268" marT="70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77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" y="1268760"/>
            <a:ext cx="9144000" cy="476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27584" y="651241"/>
            <a:ext cx="795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Δεδομένα Εθνικού </a:t>
            </a:r>
            <a:r>
              <a:rPr lang="el-GR" sz="2800" b="1" dirty="0"/>
              <a:t>Ο</a:t>
            </a:r>
            <a:r>
              <a:rPr lang="el-GR" sz="2800" b="1" dirty="0" smtClean="0"/>
              <a:t>δικού </a:t>
            </a:r>
            <a:r>
              <a:rPr lang="el-GR" sz="2800" b="1" dirty="0"/>
              <a:t>Δ</a:t>
            </a:r>
            <a:r>
              <a:rPr lang="el-GR" sz="2800" b="1" dirty="0" smtClean="0"/>
              <a:t>ικτύου </a:t>
            </a:r>
            <a:r>
              <a:rPr lang="en-US" sz="2800" b="1" dirty="0" smtClean="0"/>
              <a:t>31/12/</a:t>
            </a:r>
            <a:r>
              <a:rPr lang="el-GR" sz="2800" b="1" dirty="0" smtClean="0"/>
              <a:t>2017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676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63688"/>
            <a:ext cx="72644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92696"/>
            <a:ext cx="2217420" cy="914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68940" y="776099"/>
            <a:ext cx="593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646464"/>
                </a:solidFill>
                <a:latin typeface="Calibri" pitchFamily="34" charset="0"/>
              </a:rPr>
              <a:t>Ιδρύθηκε </a:t>
            </a:r>
            <a:r>
              <a:rPr lang="el-GR" sz="2400" b="1" dirty="0" smtClean="0">
                <a:solidFill>
                  <a:srgbClr val="646464"/>
                </a:solidFill>
                <a:latin typeface="Calibri" pitchFamily="34" charset="0"/>
              </a:rPr>
              <a:t>το </a:t>
            </a:r>
            <a:r>
              <a:rPr lang="el-GR" sz="2400" b="1" dirty="0">
                <a:solidFill>
                  <a:srgbClr val="646464"/>
                </a:solidFill>
                <a:latin typeface="Calibri" pitchFamily="34" charset="0"/>
              </a:rPr>
              <a:t>Νοέμβριο του </a:t>
            </a:r>
            <a:r>
              <a:rPr lang="el-GR" sz="2400" b="1" dirty="0" smtClean="0">
                <a:solidFill>
                  <a:srgbClr val="646464"/>
                </a:solidFill>
                <a:latin typeface="Calibri" pitchFamily="34" charset="0"/>
              </a:rPr>
              <a:t>2014</a:t>
            </a:r>
          </a:p>
          <a:p>
            <a:pPr algn="ctr"/>
            <a:r>
              <a:rPr lang="el-GR" sz="2400" b="1" dirty="0" smtClean="0">
                <a:solidFill>
                  <a:srgbClr val="646464"/>
                </a:solidFill>
                <a:latin typeface="Calibri" pitchFamily="34" charset="0"/>
              </a:rPr>
              <a:t>Στόχοι: </a:t>
            </a:r>
            <a:endParaRPr lang="el-GR" sz="2400" b="1" dirty="0">
              <a:solidFill>
                <a:srgbClr val="646464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504056"/>
          </a:xfrm>
        </p:spPr>
        <p:txBody>
          <a:bodyPr/>
          <a:lstStyle/>
          <a:p>
            <a:pPr eaLnBrk="0" hangingPunct="0">
              <a:defRPr/>
            </a:pPr>
            <a:r>
              <a:rPr lang="el-GR" sz="32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ΕΕ – Στόχοι για το 2020</a:t>
            </a:r>
            <a:endParaRPr lang="el-GR" sz="3600" b="1" kern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589240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l-GR"/>
            </a:defPPr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l-GR" dirty="0"/>
              <a:t>Αριθμός νεκρών και στόχοι (2001-2020</a:t>
            </a:r>
            <a:r>
              <a:rPr lang="el-GR" dirty="0" smtClean="0"/>
              <a:t>)</a:t>
            </a:r>
          </a:p>
          <a:p>
            <a:r>
              <a:rPr lang="el-GR" i="1" dirty="0" smtClean="0">
                <a:solidFill>
                  <a:srgbClr val="376092"/>
                </a:solidFill>
              </a:rPr>
              <a:t>Μείωση νεκρών από οδικά τροχαία ατυχήματα κατά 50% από το 2010 μέχρι το 2020</a:t>
            </a:r>
            <a:endParaRPr lang="el-GR" i="1" dirty="0">
              <a:solidFill>
                <a:srgbClr val="37609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00" y="2060848"/>
            <a:ext cx="7939932" cy="3282154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" y="453505"/>
            <a:ext cx="9144000" cy="81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rPr>
              <a:t>Δείκτες Οδικής Ασφάλειας στην Ευρώπη</a:t>
            </a:r>
            <a:endParaRPr lang="el-GR" sz="3600" b="1" dirty="0">
              <a:solidFill>
                <a:srgbClr val="37609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96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804" y="48887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ΕΕ - Δείκτες </a:t>
            </a:r>
            <a:r>
              <a:rPr lang="el-GR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θνησιμότητας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πηγ</a:t>
            </a:r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ή</a:t>
            </a:r>
            <a:r>
              <a:rPr lang="el-G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European Road Accident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</a:t>
            </a:r>
            <a:r>
              <a:rPr lang="en-US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atabase)</a:t>
            </a:r>
            <a:endParaRPr lang="el-GR" sz="2000" dirty="0"/>
          </a:p>
        </p:txBody>
      </p:sp>
      <p:pic>
        <p:nvPicPr>
          <p:cNvPr id="412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73650"/>
            <a:ext cx="4032448" cy="5729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96" y="1073650"/>
            <a:ext cx="4111260" cy="57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5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2792" y="620688"/>
            <a:ext cx="9144000" cy="504056"/>
          </a:xfrm>
        </p:spPr>
        <p:txBody>
          <a:bodyPr/>
          <a:lstStyle/>
          <a:p>
            <a:pPr eaLnBrk="0" hangingPunct="0">
              <a:defRPr/>
            </a:pPr>
            <a:r>
              <a:rPr lang="el-GR" sz="2400" b="1" kern="1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Ελλάδα: Αριθμός νεκρών ανά έτος</a:t>
            </a:r>
            <a:endParaRPr lang="el-GR" sz="2400" b="1" kern="12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3372" y="6165304"/>
            <a:ext cx="15108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el-GR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πηγή: ΕΛΣΤΑΤ, ΕΜΠ</a:t>
            </a:r>
            <a:r>
              <a:rPr lang="en-US" sz="1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)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2728951"/>
              </p:ext>
            </p:extLst>
          </p:nvPr>
        </p:nvGraphicFramePr>
        <p:xfrm>
          <a:off x="899592" y="1340768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49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1" y="18864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l-GR" sz="3600" b="1" dirty="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rPr>
              <a:t>Οδική Ασφάλεια στους </a:t>
            </a:r>
            <a:r>
              <a:rPr lang="el-GR" sz="3600" b="1" dirty="0" smtClean="0">
                <a:solidFill>
                  <a:srgbClr val="376092"/>
                </a:solidFill>
                <a:latin typeface="Calibri" panose="020F0502020204030204" pitchFamily="34" charset="0"/>
                <a:ea typeface="+mj-ea"/>
                <a:cs typeface="+mj-cs"/>
              </a:rPr>
              <a:t>Αυτοκινητόδρομους</a:t>
            </a:r>
            <a:endParaRPr lang="el-GR" sz="3600" b="1" dirty="0">
              <a:solidFill>
                <a:srgbClr val="376092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grpSp>
        <p:nvGrpSpPr>
          <p:cNvPr id="41989" name="Group 7"/>
          <p:cNvGrpSpPr>
            <a:grpSpLocks/>
          </p:cNvGrpSpPr>
          <p:nvPr/>
        </p:nvGrpSpPr>
        <p:grpSpPr bwMode="auto">
          <a:xfrm>
            <a:off x="468313" y="2917825"/>
            <a:ext cx="4911725" cy="0"/>
            <a:chOff x="0" y="0"/>
            <a:chExt cx="3094" cy="0"/>
          </a:xfrm>
        </p:grpSpPr>
        <p:sp>
          <p:nvSpPr>
            <p:cNvPr id="42002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3094" cy="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2003" name="Group 9"/>
            <p:cNvGrpSpPr>
              <a:grpSpLocks/>
            </p:cNvGrpSpPr>
            <p:nvPr/>
          </p:nvGrpSpPr>
          <p:grpSpPr bwMode="auto">
            <a:xfrm>
              <a:off x="0" y="0"/>
              <a:ext cx="3094" cy="0"/>
              <a:chOff x="0" y="0"/>
              <a:chExt cx="3094" cy="0"/>
            </a:xfrm>
          </p:grpSpPr>
          <p:sp>
            <p:nvSpPr>
              <p:cNvPr id="42004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094" cy="0"/>
              </a:xfrm>
              <a:prstGeom prst="rect">
                <a:avLst/>
              </a:prstGeom>
              <a:solidFill>
                <a:srgbClr val="FFFFFF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2005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3094" cy="0"/>
                <a:chOff x="0" y="0"/>
                <a:chExt cx="3094" cy="0"/>
              </a:xfrm>
            </p:grpSpPr>
            <p:sp>
              <p:nvSpPr>
                <p:cNvPr id="42006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94" cy="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4200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094" cy="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42" y="1728067"/>
            <a:ext cx="1763339" cy="11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429" y="1653272"/>
            <a:ext cx="1564512" cy="10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18" y="1772816"/>
            <a:ext cx="1191883" cy="104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6804248" y="1746354"/>
            <a:ext cx="1548409" cy="920934"/>
          </a:xfrm>
          <a:prstGeom prst="roundRect">
            <a:avLst>
              <a:gd name="adj" fmla="val 10000"/>
            </a:avLst>
          </a:prstGeom>
          <a:blipFill rotWithShape="0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42" y="5301208"/>
            <a:ext cx="1342589" cy="1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7"/>
            <a:ext cx="1324263" cy="1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13" y="5301207"/>
            <a:ext cx="1511851" cy="14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395536" y="1124744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33747" y="936104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l-GR" sz="2800" b="1" dirty="0" smtClean="0">
                <a:latin typeface="Calibri" panose="020F0502020204030204" pitchFamily="34" charset="0"/>
                <a:ea typeface="+mj-ea"/>
                <a:cs typeface="+mj-cs"/>
              </a:rPr>
              <a:t>Διαχείριση Κυκλοφορίας</a:t>
            </a:r>
            <a:r>
              <a:rPr lang="en-US" sz="2800" b="1" dirty="0" smtClean="0">
                <a:latin typeface="Calibri" panose="020F0502020204030204" pitchFamily="34" charset="0"/>
                <a:ea typeface="+mj-ea"/>
                <a:cs typeface="+mj-cs"/>
              </a:rPr>
              <a:t> &amp; </a:t>
            </a:r>
            <a:r>
              <a:rPr lang="el-GR" sz="2800" b="1" dirty="0" smtClean="0">
                <a:latin typeface="Calibri" panose="020F0502020204030204" pitchFamily="34" charset="0"/>
                <a:ea typeface="+mj-ea"/>
                <a:cs typeface="+mj-cs"/>
              </a:rPr>
              <a:t>συμβάντων</a:t>
            </a:r>
            <a:endParaRPr lang="el-GR" sz="28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395536" y="2780928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547664" y="2708920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l-GR" sz="2800" b="1" dirty="0" smtClean="0">
                <a:latin typeface="Calibri" panose="020F0502020204030204" pitchFamily="34" charset="0"/>
                <a:ea typeface="+mj-ea"/>
                <a:cs typeface="+mj-cs"/>
              </a:rPr>
              <a:t>Οδική Συντήρηση (προληπτική/</a:t>
            </a:r>
            <a:r>
              <a:rPr lang="el-GR" sz="2800" b="1" dirty="0" err="1" smtClean="0">
                <a:latin typeface="Calibri" panose="020F0502020204030204" pitchFamily="34" charset="0"/>
                <a:ea typeface="+mj-ea"/>
                <a:cs typeface="+mj-cs"/>
              </a:rPr>
              <a:t>διορθωτικ</a:t>
            </a:r>
            <a:r>
              <a:rPr lang="el-GR" sz="2800" b="1" dirty="0" smtClean="0">
                <a:latin typeface="Calibri" panose="020F0502020204030204" pitchFamily="34" charset="0"/>
                <a:ea typeface="+mj-ea"/>
                <a:cs typeface="+mj-cs"/>
              </a:rPr>
              <a:t>ή)</a:t>
            </a:r>
            <a:endParaRPr lang="el-GR" sz="28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95536" y="4581128"/>
            <a:ext cx="1080120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619672" y="4464496"/>
            <a:ext cx="91440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l-GR" sz="2800" b="1" dirty="0" smtClean="0">
                <a:latin typeface="Calibri" panose="020F0502020204030204" pitchFamily="34" charset="0"/>
                <a:ea typeface="+mj-ea"/>
                <a:cs typeface="+mj-cs"/>
              </a:rPr>
              <a:t>Εκπαίδευση / Ενημέρωση κοινού</a:t>
            </a:r>
            <a:endParaRPr lang="el-GR" sz="2800" b="1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808" y="3569196"/>
            <a:ext cx="1759573" cy="9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464" y="3573016"/>
            <a:ext cx="1775274" cy="99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55" y="3501008"/>
            <a:ext cx="2160985" cy="132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13057</TotalTime>
  <Words>754</Words>
  <Application>Microsoft Office PowerPoint</Application>
  <PresentationFormat>On-screen Show (4:3)</PresentationFormat>
  <Paragraphs>200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Project EDWARD Πανευρωπαϊκή Ημέρα χωρίς Θανατηφόρα Τροχαία Ενημέρωση Τύπου Αθήνα, 18 Σεπτεμβρίου 2018</vt:lpstr>
      <vt:lpstr>PowerPoint Presentation</vt:lpstr>
      <vt:lpstr>PowerPoint Presentation</vt:lpstr>
      <vt:lpstr>PowerPoint Presentation</vt:lpstr>
      <vt:lpstr>PowerPoint Presentation</vt:lpstr>
      <vt:lpstr>ΕΕ – Στόχοι για το 2020</vt:lpstr>
      <vt:lpstr>PowerPoint Presentation</vt:lpstr>
      <vt:lpstr>Ελλάδα: Αριθμός νεκρών ανά έτος</vt:lpstr>
      <vt:lpstr>PowerPoint Presentation</vt:lpstr>
      <vt:lpstr>Ομάδα Εργασίας για συλλογή στοιχείων</vt:lpstr>
      <vt:lpstr>PowerPoint Presentation</vt:lpstr>
      <vt:lpstr>Δείκτες Οδικής Ασφάλειας στους Αυτοκινητόδρομους στην Ελλάδα (στοιχεία 2017*)</vt:lpstr>
      <vt:lpstr>Διαχείριση συμβάντων στους Αυτοκινητόδρομους στην Ελλάδα (στοιχεία 2014-2017)</vt:lpstr>
      <vt:lpstr>Οδική Συντήρηση και Συντήρηση ΗΗΜ στους Αυτοκινητόδρομους στην Ελλάδα (στοιχεία 2014-2017)</vt:lpstr>
      <vt:lpstr>PowerPoint Presentation</vt:lpstr>
      <vt:lpstr>Νέες τεχνολογίες στην υπηρεσία  της Οδικής Ασφάλειας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Κρίσεων ή Διαχείριση Γεγονότων; Τελικά λόγο και ρόλο έχουν μόνο τα ΜΜΕ ;</dc:title>
  <dc:creator>etirogianni</dc:creator>
  <cp:lastModifiedBy>Papadimitriou, Fanis</cp:lastModifiedBy>
  <cp:revision>1180</cp:revision>
  <cp:lastPrinted>2016-11-30T14:24:22Z</cp:lastPrinted>
  <dcterms:created xsi:type="dcterms:W3CDTF">2009-11-04T14:24:05Z</dcterms:created>
  <dcterms:modified xsi:type="dcterms:W3CDTF">2018-09-17T14:05:12Z</dcterms:modified>
</cp:coreProperties>
</file>